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301" r:id="rId3"/>
    <p:sldId id="308" r:id="rId4"/>
    <p:sldId id="309" r:id="rId5"/>
    <p:sldId id="300" r:id="rId6"/>
    <p:sldId id="302" r:id="rId7"/>
    <p:sldId id="273" r:id="rId8"/>
    <p:sldId id="280" r:id="rId9"/>
    <p:sldId id="281" r:id="rId10"/>
    <p:sldId id="279" r:id="rId11"/>
    <p:sldId id="310" r:id="rId12"/>
    <p:sldId id="285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ângela Santos" initials="RS" lastIdx="1" clrIdx="0">
    <p:extLst>
      <p:ext uri="{19B8F6BF-5375-455C-9EA6-DF929625EA0E}">
        <p15:presenceInfo xmlns:p15="http://schemas.microsoft.com/office/powerpoint/2012/main" userId="27af6d14b419e1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567"/>
    <a:srgbClr val="664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8226-A1DC-4CFD-8131-336E1A9836A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0DE0-8A79-48FB-B5A7-B05093BA1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27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5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57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13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6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98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57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2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6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29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2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7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0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24CBDC-9E0F-458F-A64D-E4AF3668660A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09E5E9-8A31-467B-88BE-7D57B04487D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13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ivian@dieese.org.br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ulheresnapandemia.sof.org.br/wp-content/uploads/2020/08/Relatorio_Pesquisa_SemParar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9A5536A7-6F88-4F5F-A762-4AC01919D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391" y="883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4C7C533C-C7B6-4664-90DC-D7A89D98A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991232"/>
              </p:ext>
            </p:extLst>
          </p:nvPr>
        </p:nvGraphicFramePr>
        <p:xfrm>
          <a:off x="7987130" y="618416"/>
          <a:ext cx="3850449" cy="122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3" imgW="13495238" imgH="4219048" progId="MSPhotoEd.3">
                  <p:embed/>
                </p:oleObj>
              </mc:Choice>
              <mc:Fallback>
                <p:oleObj r:id="rId3" imgW="13495238" imgH="4219048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130" y="618416"/>
                        <a:ext cx="3850449" cy="12230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87105915-FD92-4BB8-BA6F-B1AEC243A188}"/>
              </a:ext>
            </a:extLst>
          </p:cNvPr>
          <p:cNvSpPr/>
          <p:nvPr/>
        </p:nvSpPr>
        <p:spPr>
          <a:xfrm>
            <a:off x="467831" y="4827179"/>
            <a:ext cx="11217348" cy="1576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F46A377-485B-4C40-9C43-F6E8F37B4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" y="5376272"/>
            <a:ext cx="2800799" cy="8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2FF8C99-8A83-412A-AB60-034420B1F0D0}"/>
              </a:ext>
            </a:extLst>
          </p:cNvPr>
          <p:cNvSpPr txBox="1"/>
          <p:nvPr/>
        </p:nvSpPr>
        <p:spPr>
          <a:xfrm>
            <a:off x="6067645" y="5774529"/>
            <a:ext cx="5493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b="1" i="1" dirty="0" smtClean="0"/>
              <a:t>28 </a:t>
            </a:r>
            <a:r>
              <a:rPr lang="pt-BR" sz="2600" b="1" i="1" dirty="0"/>
              <a:t>de </a:t>
            </a:r>
            <a:r>
              <a:rPr lang="pt-BR" sz="2600" b="1" i="1" dirty="0" smtClean="0"/>
              <a:t>março </a:t>
            </a:r>
            <a:r>
              <a:rPr lang="pt-BR" sz="2600" b="1" i="1" dirty="0"/>
              <a:t>de </a:t>
            </a:r>
            <a:r>
              <a:rPr lang="pt-BR" sz="2600" b="1" i="1" dirty="0" smtClean="0"/>
              <a:t>2022</a:t>
            </a:r>
            <a:endParaRPr lang="pt-BR" sz="2600" b="1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DC89AF25-2E46-4944-B00D-B4CB7C8D137E}"/>
              </a:ext>
            </a:extLst>
          </p:cNvPr>
          <p:cNvSpPr/>
          <p:nvPr/>
        </p:nvSpPr>
        <p:spPr>
          <a:xfrm>
            <a:off x="705394" y="3316220"/>
            <a:ext cx="10855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Mulheres no Mercado de Trabalho </a:t>
            </a:r>
            <a:r>
              <a:rPr lang="pt-BR" sz="3600" b="1" dirty="0">
                <a:solidFill>
                  <a:schemeClr val="bg1"/>
                </a:solidFill>
              </a:rPr>
              <a:t>e a </a:t>
            </a:r>
            <a:r>
              <a:rPr lang="pt-BR" sz="3600" b="1" dirty="0" smtClean="0">
                <a:solidFill>
                  <a:schemeClr val="bg1"/>
                </a:solidFill>
              </a:rPr>
              <a:t>Pandemia</a:t>
            </a:r>
            <a:r>
              <a:rPr lang="pt-BR" sz="3600" b="1" dirty="0">
                <a:solidFill>
                  <a:schemeClr val="bg1"/>
                </a:solidFill>
              </a:rPr>
              <a:t/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>Qual o horizonte para o movimento sindical?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4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2803" y="635354"/>
            <a:ext cx="1137807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  <a:cs typeface="+mn-cs"/>
              </a:rPr>
              <a:t>Nova 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Conquista: </a:t>
            </a:r>
            <a:r>
              <a:rPr lang="pt-BR" sz="3600" b="1" dirty="0">
                <a:solidFill>
                  <a:schemeClr val="bg1"/>
                </a:solidFill>
                <a:latin typeface="+mj-lt"/>
                <a:cs typeface="+mn-cs"/>
              </a:rPr>
              <a:t>um primeiro passo na luta contra a violência contra a mulher</a:t>
            </a:r>
            <a:endParaRPr lang="pt-BR" sz="3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BD9248-DC17-4F08-99DD-F63762FE7E63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4340" name="Retângulo 3"/>
          <p:cNvSpPr>
            <a:spLocks noChangeArrowheads="1"/>
          </p:cNvSpPr>
          <p:nvPr/>
        </p:nvSpPr>
        <p:spPr bwMode="auto">
          <a:xfrm>
            <a:off x="0" y="1141413"/>
            <a:ext cx="1192212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/>
              <a:t>- </a:t>
            </a:r>
          </a:p>
        </p:txBody>
      </p:sp>
      <p:sp>
        <p:nvSpPr>
          <p:cNvPr id="14341" name="CaixaDeTexto 3"/>
          <p:cNvSpPr txBox="1">
            <a:spLocks noChangeArrowheads="1"/>
          </p:cNvSpPr>
          <p:nvPr/>
        </p:nvSpPr>
        <p:spPr bwMode="auto">
          <a:xfrm>
            <a:off x="646449" y="2297956"/>
            <a:ext cx="11134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800" dirty="0"/>
              <a:t>Inclusão na CCT do acordo de</a:t>
            </a:r>
          </a:p>
          <a:p>
            <a:pPr algn="ctr" eaLnBrk="1" hangingPunct="1"/>
            <a:r>
              <a:rPr lang="pt-BR" sz="2800" b="1" dirty="0">
                <a:solidFill>
                  <a:srgbClr val="FF0000"/>
                </a:solidFill>
              </a:rPr>
              <a:t>PREVENÇÃO À VIOLÊNCIA CONTRA A MULHER NOS BANCOS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2801" y="3795837"/>
            <a:ext cx="11271747" cy="1705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dirty="0"/>
              <a:t>Comunicação interna sobre o tema e medidas de prevenção;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dirty="0"/>
              <a:t>Criação de um canal de apoio;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pt-BR" dirty="0"/>
              <a:t>Definição de medidas, tais como a realocação da bancária vítima de violência doméstica e a oferta de linhas de crédito especial; possibilidade de alternância de horário de expediente e de criação de um grupo de apoio às vítimas.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E81230EC-2711-4799-BCAB-1C0373545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2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0" y="1170101"/>
            <a:ext cx="4844838" cy="38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02300" y="1673623"/>
            <a:ext cx="5890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Durante o evento de assinatura do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Programa de Prevenção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à Violência Doméstica e Familiar </a:t>
            </a:r>
          </a:p>
          <a:p>
            <a:pPr algn="ctr">
              <a:lnSpc>
                <a:spcPct val="150000"/>
              </a:lnSpc>
            </a:pPr>
            <a:r>
              <a:rPr lang="pt-BR" sz="2400" b="1" dirty="0"/>
              <a:t>Ocorreu a declaração de 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C00000"/>
                </a:solidFill>
              </a:rPr>
              <a:t>Pandemia da Covid-19 </a:t>
            </a:r>
            <a:r>
              <a:rPr lang="pt-BR" sz="2400" b="1" dirty="0"/>
              <a:t>pela OMS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14C80C67-1AA7-499C-BEDB-E2F1680FD1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xmlns="" id="{B2F95E63-8726-49B6-B79C-1B5C1B343B49}"/>
              </a:ext>
            </a:extLst>
          </p:cNvPr>
          <p:cNvSpPr txBox="1">
            <a:spLocks/>
          </p:cNvSpPr>
          <p:nvPr/>
        </p:nvSpPr>
        <p:spPr>
          <a:xfrm>
            <a:off x="2807121" y="2912205"/>
            <a:ext cx="6230983" cy="201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/>
              <a:t>Vívian</a:t>
            </a:r>
            <a:r>
              <a:rPr lang="en-US" sz="2800" b="1" dirty="0"/>
              <a:t> Machado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vivian@dieese.org.br</a:t>
            </a:r>
            <a:endParaRPr lang="en-US" sz="2800" dirty="0"/>
          </a:p>
          <a:p>
            <a:pPr algn="ctr"/>
            <a:r>
              <a:rPr lang="en-US" sz="2800" dirty="0"/>
              <a:t>DIEESE / Rede </a:t>
            </a:r>
            <a:r>
              <a:rPr lang="en-US" sz="2800" dirty="0" err="1"/>
              <a:t>Bancários</a:t>
            </a:r>
            <a:endParaRPr lang="en-US" sz="2800" dirty="0"/>
          </a:p>
          <a:p>
            <a:pPr algn="ctr"/>
            <a:r>
              <a:rPr lang="en-US" sz="2800" dirty="0" err="1"/>
              <a:t>Subseção</a:t>
            </a:r>
            <a:r>
              <a:rPr lang="en-US" sz="2800" dirty="0"/>
              <a:t> </a:t>
            </a:r>
            <a:r>
              <a:rPr lang="en-US" sz="2800" dirty="0" err="1"/>
              <a:t>Contraf</a:t>
            </a:r>
            <a:r>
              <a:rPr lang="en-US" sz="2800" dirty="0"/>
              <a:t>-CUT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1464" y="1412776"/>
            <a:ext cx="7766640" cy="1645920"/>
          </a:xfrm>
        </p:spPr>
        <p:txBody>
          <a:bodyPr/>
          <a:lstStyle/>
          <a:p>
            <a:pPr algn="ctr"/>
            <a:r>
              <a:rPr lang="pt-BR" sz="3600">
                <a:latin typeface="Algerian" pitchFamily="82" charset="0"/>
              </a:rPr>
              <a:t>Muito Obrigada!</a:t>
            </a:r>
            <a:endParaRPr lang="pt-BR" sz="3600" dirty="0">
              <a:latin typeface="Algerian" pitchFamily="82" charset="0"/>
            </a:endParaRPr>
          </a:p>
        </p:txBody>
      </p:sp>
      <p:pic>
        <p:nvPicPr>
          <p:cNvPr id="6" name="Imagem 3">
            <a:extLst>
              <a:ext uri="{FF2B5EF4-FFF2-40B4-BE49-F238E27FC236}">
                <a16:creationId xmlns:a16="http://schemas.microsoft.com/office/drawing/2014/main" xmlns="" id="{C40DD3EB-5073-49C8-8F7D-5E494FC56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19" y="5113451"/>
            <a:ext cx="4383261" cy="1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8088946-7BAE-40F0-B0A5-8CCD9305DD2F}"/>
              </a:ext>
            </a:extLst>
          </p:cNvPr>
          <p:cNvSpPr/>
          <p:nvPr/>
        </p:nvSpPr>
        <p:spPr>
          <a:xfrm>
            <a:off x="260351" y="6458817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</a:t>
            </a:r>
            <a:endParaRPr lang="pt-BR" sz="1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xmlns="" id="{53FE4E67-653F-4295-A0B9-4A73CA691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1562100"/>
            <a:ext cx="11462884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68300" y="4737100"/>
            <a:ext cx="10807700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No terceiro trimestre de 2021, a força de trabalho feminina contava com </a:t>
            </a:r>
            <a:r>
              <a:rPr lang="pt-BR" sz="2000" b="1" dirty="0"/>
              <a:t>1.106 mil mulheres a menos do que no mesmo trimestre de </a:t>
            </a:r>
            <a:r>
              <a:rPr lang="pt-BR" sz="2000" b="1" dirty="0" smtClean="0"/>
              <a:t>2019</a:t>
            </a:r>
            <a:r>
              <a:rPr lang="pt-BR" sz="2000" dirty="0" smtClean="0"/>
              <a:t> </a:t>
            </a:r>
            <a:r>
              <a:rPr lang="pt-BR" sz="2000" b="1" dirty="0" smtClean="0"/>
              <a:t>(-</a:t>
            </a:r>
            <a:r>
              <a:rPr lang="pt-BR" sz="2000" b="1" dirty="0"/>
              <a:t>2,3</a:t>
            </a:r>
            <a:r>
              <a:rPr lang="pt-BR" sz="2000" b="1" dirty="0" smtClean="0"/>
              <a:t>%); </a:t>
            </a:r>
            <a:r>
              <a:rPr lang="pt-BR" sz="2000" dirty="0" smtClean="0"/>
              <a:t> </a:t>
            </a:r>
            <a:r>
              <a:rPr lang="pt-BR" sz="2000" dirty="0" smtClean="0"/>
              <a:t>Ou seja, uma parcela </a:t>
            </a:r>
            <a:r>
              <a:rPr lang="pt-BR" sz="2000" dirty="0"/>
              <a:t>expressiva de trabalhadoras saiu do mercado de trabalho durante a pandemia e ainda não havia </a:t>
            </a:r>
            <a:r>
              <a:rPr lang="pt-BR" sz="2000" dirty="0" smtClean="0"/>
              <a:t>retornado. </a:t>
            </a:r>
            <a:r>
              <a:rPr lang="pt-BR" sz="2000" b="1" dirty="0"/>
              <a:t>Entre as negras, a redução foi de 925 mil mulheres no </a:t>
            </a:r>
            <a:r>
              <a:rPr lang="pt-BR" sz="2000" b="1" dirty="0" smtClean="0"/>
              <a:t>período.</a:t>
            </a:r>
            <a:endParaRPr lang="pt-BR" sz="2000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81192" y="702156"/>
            <a:ext cx="11029616" cy="7456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Mulheres no mercado de trabalho brasileiro: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94133" y="2715167"/>
            <a:ext cx="8386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54,6%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167466" y="2715167"/>
            <a:ext cx="83869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52,3%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5207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564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DESALENTO E </a:t>
            </a:r>
            <a:r>
              <a:rPr lang="pt-BR" sz="3200" dirty="0" err="1" smtClean="0"/>
              <a:t>PRECARIZAÇão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508000" y="1860332"/>
            <a:ext cx="1110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contingente de mulheres fora da força de trabalho, </a:t>
            </a:r>
            <a:r>
              <a:rPr lang="pt-BR" sz="2400" dirty="0" smtClean="0"/>
              <a:t>que </a:t>
            </a:r>
            <a:r>
              <a:rPr lang="pt-BR" sz="2400" dirty="0"/>
              <a:t>não </a:t>
            </a:r>
            <a:r>
              <a:rPr lang="pt-BR" sz="2400" dirty="0" smtClean="0"/>
              <a:t>buscou </a:t>
            </a:r>
            <a:r>
              <a:rPr lang="pt-BR" sz="2400" dirty="0"/>
              <a:t>ocupação e não trabalhou, entre 2019 e 2021, aumentou em 2.842 </a:t>
            </a:r>
            <a:r>
              <a:rPr lang="pt-BR" sz="2400" dirty="0" smtClean="0"/>
              <a:t>mil, passando </a:t>
            </a:r>
            <a:r>
              <a:rPr lang="pt-BR" sz="2400" dirty="0"/>
              <a:t>de 39.553 mil para 42.395 </a:t>
            </a:r>
            <a:r>
              <a:rPr lang="pt-BR" sz="2400" dirty="0" smtClean="0"/>
              <a:t>mil (+7,2</a:t>
            </a:r>
            <a:r>
              <a:rPr lang="pt-BR" sz="2400" dirty="0" smtClean="0"/>
              <a:t>%): </a:t>
            </a:r>
            <a:r>
              <a:rPr lang="pt-BR" sz="2400" dirty="0"/>
              <a:t>1.710 mil eram não negras e 1.117, negras.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1192" y="3473193"/>
            <a:ext cx="1089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Em </a:t>
            </a:r>
            <a:r>
              <a:rPr lang="pt-BR" sz="2400" dirty="0"/>
              <a:t>2021, havia 1.670 mil mulheres a menos trabalhando, o equivalente a 1.211 negras e 466 mil não negras, </a:t>
            </a:r>
            <a:r>
              <a:rPr lang="pt-BR" sz="2400" dirty="0" smtClean="0"/>
              <a:t>trabalhadoras, </a:t>
            </a:r>
            <a:r>
              <a:rPr lang="pt-BR" sz="2400" dirty="0"/>
              <a:t>que perderam a ocupação na pandemia e não conseguiram nova colocação.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Em </a:t>
            </a:r>
            <a:r>
              <a:rPr lang="pt-BR" sz="2400" dirty="0"/>
              <a:t>relação a </a:t>
            </a:r>
            <a:r>
              <a:rPr lang="pt-BR" sz="2400" dirty="0" smtClean="0"/>
              <a:t>2019, </a:t>
            </a:r>
            <a:r>
              <a:rPr lang="pt-BR" sz="2400" dirty="0"/>
              <a:t>564 mil mulheres a mais procuraram uma </a:t>
            </a:r>
            <a:r>
              <a:rPr lang="pt-BR" sz="2400" dirty="0" smtClean="0"/>
              <a:t>vaga. </a:t>
            </a:r>
            <a:r>
              <a:rPr lang="pt-BR" sz="2400" dirty="0" smtClean="0"/>
              <a:t>Quase </a:t>
            </a:r>
            <a:r>
              <a:rPr lang="pt-BR" sz="2400" dirty="0"/>
              <a:t>metade das mulheres desempregadas buscava trabalho há mais de um </a:t>
            </a:r>
            <a:r>
              <a:rPr lang="pt-BR" sz="2400" dirty="0" smtClean="0"/>
              <a:t>ano (</a:t>
            </a:r>
            <a:r>
              <a:rPr lang="pt-BR" sz="2400" dirty="0" smtClean="0"/>
              <a:t>49,9% da negras e 47,6% das não negras).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016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5644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Mulheres no mercado de trabalho brasileiro: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53" y="2099204"/>
            <a:ext cx="9982514" cy="323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8088946-7BAE-40F0-B0A5-8CCD9305DD2F}"/>
              </a:ext>
            </a:extLst>
          </p:cNvPr>
          <p:cNvSpPr/>
          <p:nvPr/>
        </p:nvSpPr>
        <p:spPr>
          <a:xfrm>
            <a:off x="177800" y="6303636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6590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BFC1F7EF-C9D1-4B33-B1D2-F7A69F8CC069}"/>
              </a:ext>
            </a:extLst>
          </p:cNvPr>
          <p:cNvSpPr/>
          <p:nvPr/>
        </p:nvSpPr>
        <p:spPr>
          <a:xfrm>
            <a:off x="1016000" y="564226"/>
            <a:ext cx="1024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Desigualdade nos </a:t>
            </a:r>
            <a:r>
              <a:rPr lang="pt-BR" sz="3200" b="1" dirty="0" smtClean="0">
                <a:solidFill>
                  <a:srgbClr val="C00000"/>
                </a:solidFill>
              </a:rPr>
              <a:t>Rendimentos (homens </a:t>
            </a:r>
            <a:r>
              <a:rPr lang="pt-BR" sz="3200" b="1" dirty="0">
                <a:solidFill>
                  <a:srgbClr val="C00000"/>
                </a:solidFill>
              </a:rPr>
              <a:t>x </a:t>
            </a:r>
            <a:r>
              <a:rPr lang="pt-BR" sz="3200" b="1" dirty="0" smtClean="0">
                <a:solidFill>
                  <a:srgbClr val="C00000"/>
                </a:solidFill>
              </a:rPr>
              <a:t>mulheres)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C492601-B580-4F49-9BA2-70F54FF1FB73}"/>
              </a:ext>
            </a:extLst>
          </p:cNvPr>
          <p:cNvSpPr/>
          <p:nvPr/>
        </p:nvSpPr>
        <p:spPr>
          <a:xfrm>
            <a:off x="98107" y="6546781"/>
            <a:ext cx="890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333333"/>
                </a:solidFill>
                <a:latin typeface="Open Sans"/>
              </a:rPr>
              <a:t>Fonte: IBGE - Pesquisa Nacional por Amostra de Domicílios Contínua trimestral</a:t>
            </a:r>
            <a:endParaRPr lang="pt-BR" sz="1400" dirty="0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xmlns="" id="{DB857ECD-D721-43F8-BEED-D64279D2E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08100"/>
            <a:ext cx="4419600" cy="487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19986" y="2342939"/>
            <a:ext cx="74411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-2,9%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04298"/>
            <a:ext cx="5922172" cy="456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998267" y="3141494"/>
            <a:ext cx="83869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63,2%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557067" y="5139627"/>
            <a:ext cx="838691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/>
              <a:t>63,4%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259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9892DB32-2E69-416B-9934-B5425946E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1" y="1996766"/>
            <a:ext cx="8535140" cy="434072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AB18120-94FF-4124-849C-AAAF70C3C65F}"/>
              </a:ext>
            </a:extLst>
          </p:cNvPr>
          <p:cNvSpPr txBox="1"/>
          <p:nvPr/>
        </p:nvSpPr>
        <p:spPr>
          <a:xfrm>
            <a:off x="1062242" y="2166879"/>
            <a:ext cx="291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Homem Branco</a:t>
            </a:r>
          </a:p>
          <a:p>
            <a:pPr algn="ctr"/>
            <a:r>
              <a:rPr lang="pt-BR" sz="2800" b="1" dirty="0"/>
              <a:t>R$ 10.134</a:t>
            </a:r>
          </a:p>
          <a:p>
            <a:pPr algn="ctr"/>
            <a:r>
              <a:rPr lang="pt-BR" sz="2800" b="1" dirty="0"/>
              <a:t>+ 18,2%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5BCEFEE1-84EF-4FDD-BC8B-0FE953E516D4}"/>
              </a:ext>
            </a:extLst>
          </p:cNvPr>
          <p:cNvSpPr txBox="1"/>
          <p:nvPr/>
        </p:nvSpPr>
        <p:spPr>
          <a:xfrm>
            <a:off x="8652860" y="2269866"/>
            <a:ext cx="291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Mulher Branca</a:t>
            </a:r>
          </a:p>
          <a:p>
            <a:pPr algn="ctr"/>
            <a:r>
              <a:rPr lang="pt-BR" sz="2800" b="1" dirty="0"/>
              <a:t>R$ 7.823</a:t>
            </a:r>
          </a:p>
          <a:p>
            <a:pPr algn="ctr"/>
            <a:r>
              <a:rPr lang="pt-BR" sz="2800" b="1" dirty="0"/>
              <a:t>- 8,8%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A13A4C3-7F83-4881-9BC2-AD0A6730BF14}"/>
              </a:ext>
            </a:extLst>
          </p:cNvPr>
          <p:cNvSpPr txBox="1"/>
          <p:nvPr/>
        </p:nvSpPr>
        <p:spPr>
          <a:xfrm>
            <a:off x="1062242" y="4845680"/>
            <a:ext cx="4297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Homem Pardo ou Preto</a:t>
            </a:r>
          </a:p>
          <a:p>
            <a:pPr algn="ctr"/>
            <a:r>
              <a:rPr lang="pt-BR" sz="2800" b="1" dirty="0"/>
              <a:t>R$ 7.938</a:t>
            </a:r>
          </a:p>
          <a:p>
            <a:pPr algn="ctr"/>
            <a:r>
              <a:rPr lang="pt-BR" sz="2800" b="1" dirty="0"/>
              <a:t>-7,4%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359B5B-EE1C-4FB3-BA12-9396632694BB}"/>
              </a:ext>
            </a:extLst>
          </p:cNvPr>
          <p:cNvSpPr txBox="1"/>
          <p:nvPr/>
        </p:nvSpPr>
        <p:spPr>
          <a:xfrm>
            <a:off x="8226545" y="4908177"/>
            <a:ext cx="4054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Mulher Parda ou Preta</a:t>
            </a:r>
          </a:p>
          <a:p>
            <a:pPr algn="ctr"/>
            <a:r>
              <a:rPr lang="pt-BR" sz="2800" b="1" dirty="0"/>
              <a:t>R$ 6.363</a:t>
            </a:r>
          </a:p>
          <a:p>
            <a:pPr algn="ctr"/>
            <a:r>
              <a:rPr lang="pt-BR" sz="2800" b="1" dirty="0"/>
              <a:t>- 25,8%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CDA154E3-46A4-4340-AD27-AA23E18B6A2A}"/>
              </a:ext>
            </a:extLst>
          </p:cNvPr>
          <p:cNvSpPr txBox="1"/>
          <p:nvPr/>
        </p:nvSpPr>
        <p:spPr>
          <a:xfrm>
            <a:off x="4478242" y="3317153"/>
            <a:ext cx="2919155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Média Geral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R$ 8.576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91E6B92-B421-46AA-BABA-358617BB4062}"/>
              </a:ext>
            </a:extLst>
          </p:cNvPr>
          <p:cNvSpPr txBox="1"/>
          <p:nvPr/>
        </p:nvSpPr>
        <p:spPr>
          <a:xfrm>
            <a:off x="-58944" y="618228"/>
            <a:ext cx="1199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Remuneração Média da Categoria Bancária,  </a:t>
            </a:r>
          </a:p>
          <a:p>
            <a:pPr algn="ctr"/>
            <a:r>
              <a:rPr lang="pt-BR" sz="3600" b="1" dirty="0"/>
              <a:t>Brasil, 2019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0F16417E-2643-49BC-9D47-5C3E2ED23F22}"/>
              </a:ext>
            </a:extLst>
          </p:cNvPr>
          <p:cNvSpPr txBox="1"/>
          <p:nvPr/>
        </p:nvSpPr>
        <p:spPr>
          <a:xfrm>
            <a:off x="495300" y="6301419"/>
            <a:ext cx="306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RAIS, SEPTR-ME</a:t>
            </a:r>
          </a:p>
          <a:p>
            <a:r>
              <a:rPr lang="pt-BR" sz="1400" dirty="0"/>
              <a:t>Elaboração: Rede Bancários/DIEESE</a:t>
            </a: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xmlns="" id="{CA7C9002-FEC3-4D6C-BEE0-5D54CD438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185F285-981A-498E-8278-B2540EC8B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32" r="10356"/>
          <a:stretch/>
        </p:blipFill>
        <p:spPr>
          <a:xfrm>
            <a:off x="349231" y="3358784"/>
            <a:ext cx="6005376" cy="292979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B9D14CF-23AF-4C6E-9EA4-E5C263CD2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08" y="819144"/>
            <a:ext cx="3162584" cy="206057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D9A16FB-0472-4F78-9DCE-78653FF42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016" y="2958408"/>
            <a:ext cx="4648131" cy="344627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D9E67B6F-C79B-43B2-8C6B-85F2E81D0143}"/>
              </a:ext>
            </a:extLst>
          </p:cNvPr>
          <p:cNvSpPr/>
          <p:nvPr/>
        </p:nvSpPr>
        <p:spPr>
          <a:xfrm>
            <a:off x="349231" y="784223"/>
            <a:ext cx="4908569" cy="2174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800" b="1" kern="1600" dirty="0">
                <a:solidFill>
                  <a:srgbClr val="11111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Assédio aumenta durante pandemia no home office</a:t>
            </a:r>
            <a:endParaRPr lang="pt-BR" sz="2800" b="1" kern="1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fontAlgn="auto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i="1" dirty="0">
                <a:solidFill>
                  <a:srgbClr val="555555"/>
                </a:solidFill>
                <a:latin typeface="inherit"/>
                <a:ea typeface="Times New Roman" panose="02020603050405020304" pitchFamily="18" charset="0"/>
                <a:cs typeface="Helvetica" panose="020B0604020202020204" pitchFamily="34" charset="0"/>
              </a:rPr>
              <a:t>Levantamento mostra que distanciamento não fez diminuir o número de denúncias de abusos nas empresas</a:t>
            </a:r>
            <a:endParaRPr lang="pt-BR" b="1" i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9B14CF3C-C722-4421-9496-1F3F119F5C36}"/>
              </a:ext>
            </a:extLst>
          </p:cNvPr>
          <p:cNvSpPr/>
          <p:nvPr/>
        </p:nvSpPr>
        <p:spPr>
          <a:xfrm>
            <a:off x="45311" y="6369568"/>
            <a:ext cx="11698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https://valor.globo.com/carreira/noticia/2021/05/06/assedio-aumenta-durante-pandemia-no-home-office.ghtml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xmlns="" id="{A8B2810F-585E-4C2C-98E0-39EB862DE5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4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20D49E5-784B-45B2-A602-F97FC3A877F5}"/>
              </a:ext>
            </a:extLst>
          </p:cNvPr>
          <p:cNvSpPr/>
          <p:nvPr/>
        </p:nvSpPr>
        <p:spPr>
          <a:xfrm>
            <a:off x="473452" y="622549"/>
            <a:ext cx="11207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C00000"/>
                </a:solidFill>
              </a:rPr>
              <a:t>O trabalho e a vida das mulheres na pandemia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93964339-CFCF-4BF0-B811-F00C8C408E93}"/>
              </a:ext>
            </a:extLst>
          </p:cNvPr>
          <p:cNvSpPr/>
          <p:nvPr/>
        </p:nvSpPr>
        <p:spPr>
          <a:xfrm>
            <a:off x="460752" y="1597960"/>
            <a:ext cx="111072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/>
              <a:t>72% afirmaram que aumentou a necessidade de monitoramento e companhia;</a:t>
            </a:r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50</a:t>
            </a:r>
            <a:r>
              <a:rPr lang="pt-BR" sz="2600" dirty="0"/>
              <a:t>% das mulheres brasileiras passaram a cuidar de alguém na pandemia</a:t>
            </a:r>
            <a:r>
              <a:rPr lang="pt-BR" sz="2600" dirty="0" smtClean="0"/>
              <a:t>;</a:t>
            </a:r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41</a:t>
            </a:r>
            <a:r>
              <a:rPr lang="pt-BR" sz="2600" dirty="0"/>
              <a:t>% das mulheres que seguiram trabalhando durante a pandemia com manutenção de salários afirmaram trabalhar mais na quarentena</a:t>
            </a:r>
            <a:r>
              <a:rPr lang="pt-BR" sz="2600" dirty="0" smtClean="0"/>
              <a:t>;</a:t>
            </a:r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 smtClean="0"/>
              <a:t>40</a:t>
            </a:r>
            <a:r>
              <a:rPr lang="pt-BR" sz="2600" dirty="0"/>
              <a:t>% das mulheres afirmaram que a pandemia e </a:t>
            </a:r>
            <a:r>
              <a:rPr lang="pt-BR" sz="2600" dirty="0" smtClean="0"/>
              <a:t>o </a:t>
            </a:r>
            <a:r>
              <a:rPr lang="pt-BR" sz="2600" dirty="0"/>
              <a:t>isolamento social colocaram a sustentação da casa em risco</a:t>
            </a:r>
            <a:r>
              <a:rPr lang="pt-BR" sz="2600" dirty="0" smtClean="0"/>
              <a:t>;</a:t>
            </a:r>
          </a:p>
          <a:p>
            <a:pPr>
              <a:buClr>
                <a:srgbClr val="664884"/>
              </a:buClr>
            </a:pPr>
            <a:endParaRPr lang="pt-BR" sz="2600" dirty="0"/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/>
              <a:t>58% das mulheres desempregadas são negras;</a:t>
            </a:r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/>
              <a:t>61% das mulheres que estão na economia solidária são negras;</a:t>
            </a:r>
          </a:p>
          <a:p>
            <a:pPr marL="457200" indent="-457200">
              <a:buClr>
                <a:srgbClr val="664884"/>
              </a:buClr>
              <a:buFont typeface="Wingdings" panose="05000000000000000000" pitchFamily="2" charset="2"/>
              <a:buChar char="§"/>
            </a:pPr>
            <a:r>
              <a:rPr lang="pt-BR" sz="2600" dirty="0"/>
              <a:t>8,4% das mulheres afirmaram ter sofrido alguma forma de violência no período de isolamento.</a:t>
            </a:r>
          </a:p>
          <a:p>
            <a:endParaRPr lang="pt-BR" sz="26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A9B6B8C2-23A8-4810-A195-D8C3F1DC6308}"/>
              </a:ext>
            </a:extLst>
          </p:cNvPr>
          <p:cNvSpPr/>
          <p:nvPr/>
        </p:nvSpPr>
        <p:spPr>
          <a:xfrm>
            <a:off x="311183" y="6334780"/>
            <a:ext cx="890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Open Sans"/>
              </a:rPr>
              <a:t>Fonte: </a:t>
            </a:r>
            <a:r>
              <a:rPr lang="pt-BR" sz="1400" dirty="0"/>
              <a:t>Gênero e Número e SOF </a:t>
            </a:r>
            <a:r>
              <a:rPr lang="pt-BR" sz="1400" dirty="0" err="1"/>
              <a:t>Sempreviva</a:t>
            </a:r>
            <a:r>
              <a:rPr lang="pt-BR" sz="1400" dirty="0"/>
              <a:t> Organização Feminista</a:t>
            </a:r>
          </a:p>
          <a:p>
            <a:r>
              <a:rPr lang="pt-BR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http://mulheresnapandemia.sof.org.br/wp-content/uploads/2020/08/Relatorio_Pesquisa_SemParar.pdf</a:t>
            </a:r>
            <a:r>
              <a:rPr lang="pt-BR" sz="1400" dirty="0"/>
              <a:t> 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xmlns="" id="{61C26853-211F-4D4B-B9EC-9676D851F8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1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8BB142A-16FF-4288-A1CA-AE7E652C9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4" b="6966"/>
          <a:stretch/>
        </p:blipFill>
        <p:spPr>
          <a:xfrm>
            <a:off x="355417" y="613956"/>
            <a:ext cx="8034338" cy="536883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98541DC4-8702-4B93-A957-4CDE2AF8C903}"/>
              </a:ext>
            </a:extLst>
          </p:cNvPr>
          <p:cNvSpPr/>
          <p:nvPr/>
        </p:nvSpPr>
        <p:spPr>
          <a:xfrm>
            <a:off x="8481196" y="1652348"/>
            <a:ext cx="35627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Em 2020, foram monitorados 1.823 eventos referentes a violências contra as mulheres, cinco a cada dia, representando 10% de um total de 18.000 notícias</a:t>
            </a:r>
          </a:p>
          <a:p>
            <a:r>
              <a:rPr lang="pt-BR" b="1" dirty="0"/>
              <a:t/>
            </a:r>
            <a:br>
              <a:rPr lang="pt-BR" b="1" dirty="0"/>
            </a:br>
            <a:r>
              <a:rPr lang="pt-BR" dirty="0"/>
              <a:t>(8,4% das mulheres afirmaram ter sofrido alguma forma de violência durante a pandemia)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F4DCA8A-0F41-456C-8388-D468C4D296C9}"/>
              </a:ext>
            </a:extLst>
          </p:cNvPr>
          <p:cNvSpPr/>
          <p:nvPr/>
        </p:nvSpPr>
        <p:spPr>
          <a:xfrm>
            <a:off x="317182" y="6107613"/>
            <a:ext cx="1187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Rede de Observatórios da Segurança. A Dor e a Luta. Números do Feminicídio..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pdfhttp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://observatorioseguranca.com.br/</a:t>
            </a:r>
            <a:r>
              <a:rPr lang="pt-BR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wp-content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/uploads/2021/03/REDE-DE-OBS_ELASVIVEM-1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xmlns="" id="{88C96D25-DA5B-4CC2-9DBB-EC54C4AAD6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872" y="5800885"/>
            <a:ext cx="825021" cy="9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051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2398</TotalTime>
  <Words>652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Cambria</vt:lpstr>
      <vt:lpstr>Gill Sans MT</vt:lpstr>
      <vt:lpstr>Helvetica</vt:lpstr>
      <vt:lpstr>inherit</vt:lpstr>
      <vt:lpstr>Open Sans</vt:lpstr>
      <vt:lpstr>Times New Roman</vt:lpstr>
      <vt:lpstr>Trebuchet MS</vt:lpstr>
      <vt:lpstr>Wingdings</vt:lpstr>
      <vt:lpstr>Wingdings 2</vt:lpstr>
      <vt:lpstr>Dividendo</vt:lpstr>
      <vt:lpstr>MSPhotoEd.3</vt:lpstr>
      <vt:lpstr>Apresentação do PowerPoint</vt:lpstr>
      <vt:lpstr>Apresentação do PowerPoint</vt:lpstr>
      <vt:lpstr>DESALENTO E PRECARIZAÇão</vt:lpstr>
      <vt:lpstr>Mulheres no mercado de trabalho brasileiro: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Agronegócio e a indústria química</dc:title>
  <dc:creator>SONY</dc:creator>
  <cp:lastModifiedBy>Viviam</cp:lastModifiedBy>
  <cp:revision>156</cp:revision>
  <cp:lastPrinted>2019-04-25T19:27:21Z</cp:lastPrinted>
  <dcterms:created xsi:type="dcterms:W3CDTF">2019-04-22T18:38:48Z</dcterms:created>
  <dcterms:modified xsi:type="dcterms:W3CDTF">2022-03-28T14:59:40Z</dcterms:modified>
</cp:coreProperties>
</file>